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2" r:id="rId3"/>
    <p:sldId id="283" r:id="rId4"/>
    <p:sldId id="285" r:id="rId5"/>
    <p:sldId id="287" r:id="rId6"/>
    <p:sldId id="288" r:id="rId7"/>
    <p:sldId id="274" r:id="rId8"/>
    <p:sldId id="290" r:id="rId9"/>
    <p:sldId id="289" r:id="rId10"/>
    <p:sldId id="291" r:id="rId11"/>
    <p:sldId id="292" r:id="rId12"/>
    <p:sldId id="293" r:id="rId13"/>
    <p:sldId id="294" r:id="rId14"/>
    <p:sldId id="295" r:id="rId15"/>
    <p:sldId id="284" r:id="rId16"/>
    <p:sldId id="297" r:id="rId17"/>
    <p:sldId id="298" r:id="rId18"/>
    <p:sldId id="299" r:id="rId19"/>
    <p:sldId id="300" r:id="rId20"/>
    <p:sldId id="301" r:id="rId21"/>
    <p:sldId id="302" r:id="rId22"/>
    <p:sldId id="286" r:id="rId23"/>
    <p:sldId id="304" r:id="rId24"/>
    <p:sldId id="305" r:id="rId25"/>
    <p:sldId id="306" r:id="rId26"/>
    <p:sldId id="307" r:id="rId27"/>
    <p:sldId id="308" r:id="rId28"/>
    <p:sldId id="303" r:id="rId29"/>
    <p:sldId id="311" r:id="rId30"/>
    <p:sldId id="312" r:id="rId31"/>
    <p:sldId id="313" r:id="rId32"/>
    <p:sldId id="261" r:id="rId33"/>
    <p:sldId id="315" r:id="rId34"/>
    <p:sldId id="316" r:id="rId35"/>
    <p:sldId id="317" r:id="rId36"/>
    <p:sldId id="318" r:id="rId37"/>
    <p:sldId id="319" r:id="rId38"/>
    <p:sldId id="309" r:id="rId39"/>
    <p:sldId id="320" r:id="rId40"/>
    <p:sldId id="321" r:id="rId41"/>
    <p:sldId id="32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4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6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3413-383F-4FCA-95E6-95409BA0076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315-E5DE-4A29-A12B-BCE70F92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6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vmQiWpgX5c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2.png"/><Relationship Id="rId7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2.png"/><Relationship Id="rId7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2.png"/><Relationship Id="rId7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y1oew4IqXM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D893EF-D1DF-4A38-0B98-ADC21B8DE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349">
            <a:off x="8087146" y="2550230"/>
            <a:ext cx="3602699" cy="4084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463CA0-7337-E8C4-666D-CD3F51631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2" y="2125608"/>
            <a:ext cx="5430424" cy="3683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9232C5-7AAC-6933-3C0C-0CFAE8D6E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79" y="3939074"/>
            <a:ext cx="2753555" cy="2478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5053B2-3B82-EE3D-D871-CCC543358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0" y="4798875"/>
            <a:ext cx="4392873" cy="1810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DAE329-4FB0-66EF-8279-C712D9562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33" y="4883448"/>
            <a:ext cx="2413566" cy="172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0317B-922B-9BAE-49A8-25CBFF5EB7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53" y="874479"/>
            <a:ext cx="1374142" cy="1323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A990E-0E2A-9BDC-1C54-064A4A9BD8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" y="1262997"/>
            <a:ext cx="3038349" cy="1875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13DCBC-6A2D-FE98-5202-A957D181D81B}"/>
              </a:ext>
            </a:extLst>
          </p:cNvPr>
          <p:cNvSpPr txBox="1"/>
          <p:nvPr/>
        </p:nvSpPr>
        <p:spPr>
          <a:xfrm>
            <a:off x="5214422" y="723786"/>
            <a:ext cx="5854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echanical Pencil" panose="02000500000000000000" pitchFamily="2" charset="0"/>
              </a:rPr>
              <a:t>Join Pebbles and her friends to learn all about BUTTERFLIES</a:t>
            </a:r>
          </a:p>
        </p:txBody>
      </p:sp>
    </p:spTree>
    <p:extLst>
      <p:ext uri="{BB962C8B-B14F-4D97-AF65-F5344CB8AC3E}">
        <p14:creationId xmlns:p14="http://schemas.microsoft.com/office/powerpoint/2010/main" val="11289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5C0ACD9-D4A9-F2B4-E318-49C3155CD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30775" r="7631" b="7270"/>
          <a:stretch/>
        </p:blipFill>
        <p:spPr>
          <a:xfrm flipV="1">
            <a:off x="4300846" y="834606"/>
            <a:ext cx="10394868" cy="4450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FE8A31-222E-0568-2052-FA3EDCA0F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-1" r="7421" b="64092"/>
          <a:stretch/>
        </p:blipFill>
        <p:spPr>
          <a:xfrm flipH="1">
            <a:off x="0" y="4082142"/>
            <a:ext cx="12204577" cy="2775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73132-E525-2317-FC07-FF643ABF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874">
            <a:off x="-393379" y="4571770"/>
            <a:ext cx="4978189" cy="2051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2E9B35-6711-71FA-C41F-2FF8453941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3071"/>
          <a:stretch/>
        </p:blipFill>
        <p:spPr>
          <a:xfrm>
            <a:off x="375457" y="313509"/>
            <a:ext cx="3642360" cy="4110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EDF5C-5DB1-956E-17F6-350577E31342}"/>
              </a:ext>
            </a:extLst>
          </p:cNvPr>
          <p:cNvSpPr txBox="1"/>
          <p:nvPr/>
        </p:nvSpPr>
        <p:spPr>
          <a:xfrm>
            <a:off x="6531428" y="1342451"/>
            <a:ext cx="5181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part of the butterfly’s body helps them see?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body part helps humans see?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Color the body part that helps butterflies see GREEN.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7AC3D8-900C-251B-726D-C95EA6C5C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95" y="1572441"/>
            <a:ext cx="1036410" cy="929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D8F877-5AB2-B271-7746-2DBFBBE2F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7" y="2646452"/>
            <a:ext cx="1036410" cy="9297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541819-74EB-3BD5-6011-152AC1F19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53" y="3720463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6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5C0ACD9-D4A9-F2B4-E318-49C3155CD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30775" r="7631" b="7270"/>
          <a:stretch/>
        </p:blipFill>
        <p:spPr>
          <a:xfrm flipV="1">
            <a:off x="4300846" y="834606"/>
            <a:ext cx="10394868" cy="4450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FE8A31-222E-0568-2052-FA3EDCA0F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-1" r="7421" b="64092"/>
          <a:stretch/>
        </p:blipFill>
        <p:spPr>
          <a:xfrm flipH="1">
            <a:off x="0" y="4082142"/>
            <a:ext cx="12204577" cy="2775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73132-E525-2317-FC07-FF643ABF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874">
            <a:off x="-393379" y="4571770"/>
            <a:ext cx="4978189" cy="2051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2E9B35-6711-71FA-C41F-2FF8453941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3071"/>
          <a:stretch/>
        </p:blipFill>
        <p:spPr>
          <a:xfrm>
            <a:off x="375457" y="313509"/>
            <a:ext cx="3642360" cy="4110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EDF5C-5DB1-956E-17F6-350577E31342}"/>
              </a:ext>
            </a:extLst>
          </p:cNvPr>
          <p:cNvSpPr txBox="1"/>
          <p:nvPr/>
        </p:nvSpPr>
        <p:spPr>
          <a:xfrm>
            <a:off x="6531428" y="1342451"/>
            <a:ext cx="5181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part of the butterfly’s body helps them eat?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body part helps humans eat?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Circle the body part that helps butterflies eat with RED.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7AC3D8-900C-251B-726D-C95EA6C5C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95" y="1572441"/>
            <a:ext cx="1036410" cy="929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D8F877-5AB2-B271-7746-2DBFBBE2F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7" y="2646452"/>
            <a:ext cx="1036410" cy="9297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541819-74EB-3BD5-6011-152AC1F19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53" y="3720463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5C0ACD9-D4A9-F2B4-E318-49C3155CD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30775" r="7631" b="7270"/>
          <a:stretch/>
        </p:blipFill>
        <p:spPr>
          <a:xfrm flipV="1">
            <a:off x="4300846" y="834605"/>
            <a:ext cx="10394868" cy="4680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FE8A31-222E-0568-2052-FA3EDCA0F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-1" r="7421" b="64092"/>
          <a:stretch/>
        </p:blipFill>
        <p:spPr>
          <a:xfrm flipH="1">
            <a:off x="0" y="4082142"/>
            <a:ext cx="12204577" cy="2775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73132-E525-2317-FC07-FF643ABF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874">
            <a:off x="-393379" y="4571770"/>
            <a:ext cx="4978189" cy="2051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2E9B35-6711-71FA-C41F-2FF8453941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3071"/>
          <a:stretch/>
        </p:blipFill>
        <p:spPr>
          <a:xfrm>
            <a:off x="375457" y="313509"/>
            <a:ext cx="3642360" cy="4110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EDF5C-5DB1-956E-17F6-350577E31342}"/>
              </a:ext>
            </a:extLst>
          </p:cNvPr>
          <p:cNvSpPr txBox="1"/>
          <p:nvPr/>
        </p:nvSpPr>
        <p:spPr>
          <a:xfrm>
            <a:off x="6531428" y="1342451"/>
            <a:ext cx="5181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part of the butterfly’s body helps them smell and balance?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Do we have a body part that helps us smell or balance?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Circle the body part that helps butterflies smell and balance with ORANGE.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7AC3D8-900C-251B-726D-C95EA6C5C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95" y="1572441"/>
            <a:ext cx="1036410" cy="929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D8F877-5AB2-B271-7746-2DBFBBE2F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7" y="2646452"/>
            <a:ext cx="1036410" cy="9297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541819-74EB-3BD5-6011-152AC1F19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53" y="3720463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5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5C0ACD9-D4A9-F2B4-E318-49C3155CD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30775" r="7631" b="7270"/>
          <a:stretch/>
        </p:blipFill>
        <p:spPr>
          <a:xfrm flipV="1">
            <a:off x="4300846" y="834606"/>
            <a:ext cx="10394868" cy="4450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FE8A31-222E-0568-2052-FA3EDCA0F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-1" r="7421" b="64092"/>
          <a:stretch/>
        </p:blipFill>
        <p:spPr>
          <a:xfrm flipH="1">
            <a:off x="0" y="4082142"/>
            <a:ext cx="12204577" cy="2775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73132-E525-2317-FC07-FF643ABF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874">
            <a:off x="-393379" y="4571770"/>
            <a:ext cx="4978189" cy="2051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2E9B35-6711-71FA-C41F-2FF8453941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3071"/>
          <a:stretch/>
        </p:blipFill>
        <p:spPr>
          <a:xfrm>
            <a:off x="375457" y="313509"/>
            <a:ext cx="3642360" cy="4110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EDF5C-5DB1-956E-17F6-350577E31342}"/>
              </a:ext>
            </a:extLst>
          </p:cNvPr>
          <p:cNvSpPr txBox="1"/>
          <p:nvPr/>
        </p:nvSpPr>
        <p:spPr>
          <a:xfrm>
            <a:off x="6531428" y="1342451"/>
            <a:ext cx="5181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part of the butterfly’s body helps them to walk?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body part helps humans to walk?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Circle the body part that helps butterflies walk with PURPLE.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7AC3D8-900C-251B-726D-C95EA6C5C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95" y="1572441"/>
            <a:ext cx="1036410" cy="929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D8F877-5AB2-B271-7746-2DBFBBE2F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7" y="2646452"/>
            <a:ext cx="1036410" cy="9297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541819-74EB-3BD5-6011-152AC1F19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53" y="3720463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1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5C0ACD9-D4A9-F2B4-E318-49C3155CD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30775" r="7631" b="7270"/>
          <a:stretch/>
        </p:blipFill>
        <p:spPr>
          <a:xfrm flipV="1">
            <a:off x="4300846" y="834606"/>
            <a:ext cx="10394868" cy="4450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FE8A31-222E-0568-2052-FA3EDCA0F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-1" r="7421" b="64092"/>
          <a:stretch/>
        </p:blipFill>
        <p:spPr>
          <a:xfrm flipH="1">
            <a:off x="0" y="4082142"/>
            <a:ext cx="12204577" cy="2775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73132-E525-2317-FC07-FF643ABF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874">
            <a:off x="-393379" y="4571770"/>
            <a:ext cx="4978189" cy="2051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2E9B35-6711-71FA-C41F-2FF8453941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3071"/>
          <a:stretch/>
        </p:blipFill>
        <p:spPr>
          <a:xfrm>
            <a:off x="375457" y="313509"/>
            <a:ext cx="3642360" cy="4110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EDF5C-5DB1-956E-17F6-350577E31342}"/>
              </a:ext>
            </a:extLst>
          </p:cNvPr>
          <p:cNvSpPr txBox="1"/>
          <p:nvPr/>
        </p:nvSpPr>
        <p:spPr>
          <a:xfrm>
            <a:off x="6531428" y="1342451"/>
            <a:ext cx="5181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are the three main sections of a butterfly’s body?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sections of human bodies are similar to butterfly bodies?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Color the butterfly’s head, thorax, and abdomen YELLOW.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7AC3D8-900C-251B-726D-C95EA6C5C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95" y="1572441"/>
            <a:ext cx="1036410" cy="929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D8F877-5AB2-B271-7746-2DBFBBE2F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7" y="2646452"/>
            <a:ext cx="1036410" cy="9297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541819-74EB-3BD5-6011-152AC1F19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53" y="3720463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9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1DF096-7607-41FD-8D47-A097B4561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411" y="2601686"/>
            <a:ext cx="13561411" cy="4541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00A48-6A53-7511-5EF6-F0D8CCB27CA6}"/>
              </a:ext>
            </a:extLst>
          </p:cNvPr>
          <p:cNvSpPr txBox="1"/>
          <p:nvPr/>
        </p:nvSpPr>
        <p:spPr>
          <a:xfrm>
            <a:off x="555171" y="3533569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Hi Pebbles! Pebbles is a monarch butterfly. Let’s talk about monarch butterfly migration!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        Open your science workbook to </a:t>
            </a: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		pages 5 and 6.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BE9D7-4AF3-86AD-91F2-44085D3B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5223102"/>
            <a:ext cx="818705" cy="90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C95740-4B44-1082-44A8-18241FAED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00" y="-674859"/>
            <a:ext cx="3708174" cy="48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0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ED57CD-FF2F-ED99-F280-375D547766DF}"/>
              </a:ext>
            </a:extLst>
          </p:cNvPr>
          <p:cNvSpPr/>
          <p:nvPr/>
        </p:nvSpPr>
        <p:spPr>
          <a:xfrm>
            <a:off x="387654" y="312964"/>
            <a:ext cx="5904289" cy="6232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37DB0-6B66-A57A-181B-5351142F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0" y="520638"/>
            <a:ext cx="5300350" cy="5749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954993-E673-29D8-3181-7FCBDB645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0603" y="3980903"/>
            <a:ext cx="4351397" cy="3101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1ED75C-97D5-BFE3-5AC6-24DCCC474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44388" y="56979"/>
            <a:ext cx="7047612" cy="4653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00A48-6A53-7511-5EF6-F0D8CCB27CA6}"/>
              </a:ext>
            </a:extLst>
          </p:cNvPr>
          <p:cNvSpPr txBox="1"/>
          <p:nvPr/>
        </p:nvSpPr>
        <p:spPr>
          <a:xfrm>
            <a:off x="5867401" y="1087080"/>
            <a:ext cx="4847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This is a map of North America.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Can you identify Canada, The United States and Mexico?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F1419-3C35-F8DE-6601-A140A0B3E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93" y="2241242"/>
            <a:ext cx="1036410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6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ED57CD-FF2F-ED99-F280-375D547766DF}"/>
              </a:ext>
            </a:extLst>
          </p:cNvPr>
          <p:cNvSpPr/>
          <p:nvPr/>
        </p:nvSpPr>
        <p:spPr>
          <a:xfrm>
            <a:off x="387654" y="312964"/>
            <a:ext cx="5904289" cy="6232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37DB0-6B66-A57A-181B-5351142F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0" y="520638"/>
            <a:ext cx="5300350" cy="5749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954993-E673-29D8-3181-7FCBDB645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0603" y="3980903"/>
            <a:ext cx="4351397" cy="3101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1ED75C-97D5-BFE3-5AC6-24DCCC474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44388" y="56979"/>
            <a:ext cx="7047612" cy="4653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00A48-6A53-7511-5EF6-F0D8CCB27CA6}"/>
              </a:ext>
            </a:extLst>
          </p:cNvPr>
          <p:cNvSpPr txBox="1"/>
          <p:nvPr/>
        </p:nvSpPr>
        <p:spPr>
          <a:xfrm>
            <a:off x="5867400" y="738737"/>
            <a:ext cx="48471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Monarch butterflies migrate from southern Canada all the way to Mexico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Draw an arrow from Canada to Mexico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30DDA-E8C0-89F4-4BE5-D7005E63E1DA}"/>
              </a:ext>
            </a:extLst>
          </p:cNvPr>
          <p:cNvSpPr txBox="1"/>
          <p:nvPr/>
        </p:nvSpPr>
        <p:spPr>
          <a:xfrm>
            <a:off x="2049566" y="25915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Canada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6CD69-91F2-8E49-11B8-2D4426A691E2}"/>
              </a:ext>
            </a:extLst>
          </p:cNvPr>
          <p:cNvSpPr txBox="1"/>
          <p:nvPr/>
        </p:nvSpPr>
        <p:spPr>
          <a:xfrm>
            <a:off x="1930099" y="38047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United States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DB783A-2CE4-830F-0128-18AB8C9479D3}"/>
              </a:ext>
            </a:extLst>
          </p:cNvPr>
          <p:cNvSpPr/>
          <p:nvPr/>
        </p:nvSpPr>
        <p:spPr>
          <a:xfrm>
            <a:off x="2688771" y="5131564"/>
            <a:ext cx="794658" cy="322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76E87-CFB0-1B72-D963-BCB7605D3066}"/>
              </a:ext>
            </a:extLst>
          </p:cNvPr>
          <p:cNvSpPr txBox="1"/>
          <p:nvPr/>
        </p:nvSpPr>
        <p:spPr>
          <a:xfrm>
            <a:off x="2574091" y="50179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Mexico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179382-288B-AA58-3D62-2128693BE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49" y="2523812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6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ED57CD-FF2F-ED99-F280-375D547766DF}"/>
              </a:ext>
            </a:extLst>
          </p:cNvPr>
          <p:cNvSpPr/>
          <p:nvPr/>
        </p:nvSpPr>
        <p:spPr>
          <a:xfrm>
            <a:off x="387654" y="312964"/>
            <a:ext cx="5904289" cy="6232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37DB0-6B66-A57A-181B-5351142F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0" y="520638"/>
            <a:ext cx="5300350" cy="5749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954993-E673-29D8-3181-7FCBDB645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0603" y="3980903"/>
            <a:ext cx="4351397" cy="3101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1ED75C-97D5-BFE3-5AC6-24DCCC474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44388" y="56979"/>
            <a:ext cx="7047612" cy="4653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00A48-6A53-7511-5EF6-F0D8CCB27CA6}"/>
              </a:ext>
            </a:extLst>
          </p:cNvPr>
          <p:cNvSpPr txBox="1"/>
          <p:nvPr/>
        </p:nvSpPr>
        <p:spPr>
          <a:xfrm>
            <a:off x="5867400" y="738737"/>
            <a:ext cx="48471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Monarch butterflies also migrate from the northern United States to Mexico too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Draw an arrow from the United States to Mexico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30DDA-E8C0-89F4-4BE5-D7005E63E1DA}"/>
              </a:ext>
            </a:extLst>
          </p:cNvPr>
          <p:cNvSpPr txBox="1"/>
          <p:nvPr/>
        </p:nvSpPr>
        <p:spPr>
          <a:xfrm>
            <a:off x="2049566" y="25915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Canada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6CD69-91F2-8E49-11B8-2D4426A691E2}"/>
              </a:ext>
            </a:extLst>
          </p:cNvPr>
          <p:cNvSpPr txBox="1"/>
          <p:nvPr/>
        </p:nvSpPr>
        <p:spPr>
          <a:xfrm>
            <a:off x="1930099" y="38047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United States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DB783A-2CE4-830F-0128-18AB8C9479D3}"/>
              </a:ext>
            </a:extLst>
          </p:cNvPr>
          <p:cNvSpPr/>
          <p:nvPr/>
        </p:nvSpPr>
        <p:spPr>
          <a:xfrm>
            <a:off x="2688771" y="5131564"/>
            <a:ext cx="794658" cy="322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76E87-CFB0-1B72-D963-BCB7605D3066}"/>
              </a:ext>
            </a:extLst>
          </p:cNvPr>
          <p:cNvSpPr txBox="1"/>
          <p:nvPr/>
        </p:nvSpPr>
        <p:spPr>
          <a:xfrm>
            <a:off x="2574091" y="50179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Mexico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179382-288B-AA58-3D62-2128693BE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49" y="2523812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95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ED57CD-FF2F-ED99-F280-375D547766DF}"/>
              </a:ext>
            </a:extLst>
          </p:cNvPr>
          <p:cNvSpPr/>
          <p:nvPr/>
        </p:nvSpPr>
        <p:spPr>
          <a:xfrm>
            <a:off x="387654" y="312964"/>
            <a:ext cx="5904289" cy="6232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37DB0-6B66-A57A-181B-5351142F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0" y="520638"/>
            <a:ext cx="5300350" cy="5749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954993-E673-29D8-3181-7FCBDB645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0603" y="3980903"/>
            <a:ext cx="4351397" cy="3101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1ED75C-97D5-BFE3-5AC6-24DCCC474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44388" y="56979"/>
            <a:ext cx="7047612" cy="4653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00A48-6A53-7511-5EF6-F0D8CCB27CA6}"/>
              </a:ext>
            </a:extLst>
          </p:cNvPr>
          <p:cNvSpPr txBox="1"/>
          <p:nvPr/>
        </p:nvSpPr>
        <p:spPr>
          <a:xfrm>
            <a:off x="5867400" y="738737"/>
            <a:ext cx="48471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Monarch butterflies migrate from Mexico back to Canada and the United States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Draw arrows from Mexico back to the United States and Canada.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30DDA-E8C0-89F4-4BE5-D7005E63E1DA}"/>
              </a:ext>
            </a:extLst>
          </p:cNvPr>
          <p:cNvSpPr txBox="1"/>
          <p:nvPr/>
        </p:nvSpPr>
        <p:spPr>
          <a:xfrm>
            <a:off x="2049566" y="25915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Canada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6CD69-91F2-8E49-11B8-2D4426A691E2}"/>
              </a:ext>
            </a:extLst>
          </p:cNvPr>
          <p:cNvSpPr txBox="1"/>
          <p:nvPr/>
        </p:nvSpPr>
        <p:spPr>
          <a:xfrm>
            <a:off x="1930099" y="38047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United States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DB783A-2CE4-830F-0128-18AB8C9479D3}"/>
              </a:ext>
            </a:extLst>
          </p:cNvPr>
          <p:cNvSpPr/>
          <p:nvPr/>
        </p:nvSpPr>
        <p:spPr>
          <a:xfrm>
            <a:off x="2688771" y="5131564"/>
            <a:ext cx="794658" cy="322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76E87-CFB0-1B72-D963-BCB7605D3066}"/>
              </a:ext>
            </a:extLst>
          </p:cNvPr>
          <p:cNvSpPr txBox="1"/>
          <p:nvPr/>
        </p:nvSpPr>
        <p:spPr>
          <a:xfrm>
            <a:off x="2574091" y="50179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Mexico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179382-288B-AA58-3D62-2128693BE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49" y="2523812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B2D9C5-23A3-7C33-27F4-A323FC844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1" y="447108"/>
            <a:ext cx="11120962" cy="6261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83F125-72DE-D054-83DE-2875BE48FFE1}"/>
              </a:ext>
            </a:extLst>
          </p:cNvPr>
          <p:cNvSpPr txBox="1"/>
          <p:nvPr/>
        </p:nvSpPr>
        <p:spPr>
          <a:xfrm rot="666453">
            <a:off x="6598211" y="1257569"/>
            <a:ext cx="4590618" cy="42250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How will we learn this:</a:t>
            </a:r>
          </a:p>
          <a:p>
            <a:pPr lvl="2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read a book</a:t>
            </a:r>
          </a:p>
          <a:p>
            <a:pPr lvl="2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watch some videos</a:t>
            </a:r>
          </a:p>
          <a:p>
            <a:pPr lvl="2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complete a science workbook</a:t>
            </a:r>
          </a:p>
          <a:p>
            <a:pPr lvl="2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draw pictures</a:t>
            </a:r>
          </a:p>
          <a:p>
            <a:pPr lvl="2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answer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32570-93CE-9E67-D8F5-3D051E780F69}"/>
              </a:ext>
            </a:extLst>
          </p:cNvPr>
          <p:cNvSpPr txBox="1"/>
          <p:nvPr/>
        </p:nvSpPr>
        <p:spPr>
          <a:xfrm rot="21415282">
            <a:off x="1422717" y="935364"/>
            <a:ext cx="4313583" cy="42250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This week we will learn: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the parts of a butterfly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the life cycle of a butterfly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monarch butterfly patterns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monarch butterfly migration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what butterflies need to live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FB41A-4532-DDAD-3A8A-D859BF065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25" y="1385432"/>
            <a:ext cx="1143099" cy="1196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CEA43B-C7DA-22CB-D95C-650366971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0" y="2395881"/>
            <a:ext cx="818705" cy="905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9E9636-6597-710E-2077-04A5F33A0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63" y="1661430"/>
            <a:ext cx="818705" cy="90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CAC89B-F50F-F682-4892-E4B92E2EC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59" y="3160816"/>
            <a:ext cx="818705" cy="905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FB80E0-3764-1D30-15B9-A9F0DF892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3893744"/>
            <a:ext cx="818705" cy="905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A7B99-E97A-803E-FE00-DE30C5C6F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36" y="4652266"/>
            <a:ext cx="818705" cy="9051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A4AF1E-88A6-E829-A223-0836E2364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33" y="2104625"/>
            <a:ext cx="1143099" cy="1196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D30983-C42B-6A14-0846-CD04CC0BB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41" y="2869560"/>
            <a:ext cx="1143099" cy="11964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599172-A932-BEBB-3915-5AA8EDD7D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16" y="3588753"/>
            <a:ext cx="1143099" cy="11964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11B27E-4F2A-6167-DCEC-A4A1021DF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88" y="4340234"/>
            <a:ext cx="1143099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0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ED57CD-FF2F-ED99-F280-375D547766DF}"/>
              </a:ext>
            </a:extLst>
          </p:cNvPr>
          <p:cNvSpPr/>
          <p:nvPr/>
        </p:nvSpPr>
        <p:spPr>
          <a:xfrm>
            <a:off x="387654" y="312964"/>
            <a:ext cx="5904289" cy="6232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37DB0-6B66-A57A-181B-5351142F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0" y="520638"/>
            <a:ext cx="5300350" cy="5749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954993-E673-29D8-3181-7FCBDB645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0603" y="3980903"/>
            <a:ext cx="4351397" cy="3101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1ED75C-97D5-BFE3-5AC6-24DCCC474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44388" y="56979"/>
            <a:ext cx="7047612" cy="4653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00A48-6A53-7511-5EF6-F0D8CCB27CA6}"/>
              </a:ext>
            </a:extLst>
          </p:cNvPr>
          <p:cNvSpPr txBox="1"/>
          <p:nvPr/>
        </p:nvSpPr>
        <p:spPr>
          <a:xfrm>
            <a:off x="6726757" y="860400"/>
            <a:ext cx="3882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Is your home shown on this map?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If your home is on the map, draw a star to show where you live.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30DDA-E8C0-89F4-4BE5-D7005E63E1DA}"/>
              </a:ext>
            </a:extLst>
          </p:cNvPr>
          <p:cNvSpPr txBox="1"/>
          <p:nvPr/>
        </p:nvSpPr>
        <p:spPr>
          <a:xfrm>
            <a:off x="2049566" y="25915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Canada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6CD69-91F2-8E49-11B8-2D4426A691E2}"/>
              </a:ext>
            </a:extLst>
          </p:cNvPr>
          <p:cNvSpPr txBox="1"/>
          <p:nvPr/>
        </p:nvSpPr>
        <p:spPr>
          <a:xfrm>
            <a:off x="1930099" y="38047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United States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DB783A-2CE4-830F-0128-18AB8C9479D3}"/>
              </a:ext>
            </a:extLst>
          </p:cNvPr>
          <p:cNvSpPr/>
          <p:nvPr/>
        </p:nvSpPr>
        <p:spPr>
          <a:xfrm>
            <a:off x="2688771" y="5131564"/>
            <a:ext cx="794658" cy="322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76E87-CFB0-1B72-D963-BCB7605D3066}"/>
              </a:ext>
            </a:extLst>
          </p:cNvPr>
          <p:cNvSpPr txBox="1"/>
          <p:nvPr/>
        </p:nvSpPr>
        <p:spPr>
          <a:xfrm>
            <a:off x="2574091" y="5017968"/>
            <a:ext cx="23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chanical Pencil" panose="02000500000000000000" pitchFamily="2" charset="0"/>
              </a:rPr>
              <a:t>Mexico</a:t>
            </a:r>
            <a:endParaRPr lang="en-US" dirty="0">
              <a:solidFill>
                <a:schemeClr val="bg1"/>
              </a:solidFill>
              <a:latin typeface="Mechanical Pencil" panose="02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179382-288B-AA58-3D62-2128693BE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49" y="2138974"/>
            <a:ext cx="818705" cy="90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4E5050-547F-1EFC-0481-62614E03A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80" y="1093981"/>
            <a:ext cx="1036410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9D4C67-9584-8660-BBCA-3028C32B2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t="-1" r="7275" b="34164"/>
          <a:stretch/>
        </p:blipFill>
        <p:spPr>
          <a:xfrm>
            <a:off x="0" y="1977541"/>
            <a:ext cx="12192000" cy="4880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C9C11F-94B0-3D8A-1CBF-849B3BFCD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887" y="1563711"/>
            <a:ext cx="6032001" cy="4091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D4E042-1111-10CC-CDA4-0D099FD4D2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6995" r="4519" b="7916"/>
          <a:stretch/>
        </p:blipFill>
        <p:spPr>
          <a:xfrm flipV="1">
            <a:off x="3758622" y="-298298"/>
            <a:ext cx="10092896" cy="5434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5E2F93-DEB2-BAE2-5FE9-777534765983}"/>
              </a:ext>
            </a:extLst>
          </p:cNvPr>
          <p:cNvSpPr txBox="1"/>
          <p:nvPr/>
        </p:nvSpPr>
        <p:spPr>
          <a:xfrm>
            <a:off x="5747657" y="376109"/>
            <a:ext cx="64443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Let’s watch this video to remind ourselves about the life cycle of the monarch butterfly. 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While you watch, see if you can find the answers to these questions.</a:t>
            </a:r>
          </a:p>
          <a:p>
            <a:pPr lvl="1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How many stages are in the butterfly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life cycle?</a:t>
            </a:r>
          </a:p>
          <a:p>
            <a:pPr lvl="1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Can you name the stages in order?</a:t>
            </a:r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CBCC5-B51A-7065-4D6B-95479A965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82" y="1409913"/>
            <a:ext cx="818705" cy="905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2B8474-0EC6-8B26-FA7C-0A43BC6C6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29" y="2419184"/>
            <a:ext cx="1036410" cy="929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E7A96-65AF-DBD6-6255-A5D97B3C7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29" y="3429000"/>
            <a:ext cx="1036410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93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etamorphosis: Caterpillar to Butterfly for Children - FreeSchool">
            <a:hlinkClick r:id="" action="ppaction://media"/>
            <a:extLst>
              <a:ext uri="{FF2B5EF4-FFF2-40B4-BE49-F238E27FC236}">
                <a16:creationId xmlns:a16="http://schemas.microsoft.com/office/drawing/2014/main" id="{19C0177B-1062-DC60-3351-8E5CAEA3BB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329184"/>
            <a:ext cx="11005457" cy="62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9D4C67-9584-8660-BBCA-3028C32B2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t="-1" r="7275" b="34164"/>
          <a:stretch/>
        </p:blipFill>
        <p:spPr>
          <a:xfrm>
            <a:off x="0" y="1977541"/>
            <a:ext cx="12192000" cy="4880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C9C11F-94B0-3D8A-1CBF-849B3BFCD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887" y="1563711"/>
            <a:ext cx="6032001" cy="4091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D4E042-1111-10CC-CDA4-0D099FD4D2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6995" r="4519" b="7916"/>
          <a:stretch/>
        </p:blipFill>
        <p:spPr>
          <a:xfrm flipV="1">
            <a:off x="4258183" y="523717"/>
            <a:ext cx="8302749" cy="4084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CBCC5-B51A-7065-4D6B-95479A965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53" y="2113171"/>
            <a:ext cx="818705" cy="9051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BEE47-2DAD-3324-34E9-69744004B34D}"/>
              </a:ext>
            </a:extLst>
          </p:cNvPr>
          <p:cNvSpPr txBox="1"/>
          <p:nvPr/>
        </p:nvSpPr>
        <p:spPr>
          <a:xfrm>
            <a:off x="5699014" y="931560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Let’s look at the Life Cycle of a Butterfly more closely!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Open your science workbook to pages 7 and 8. Grab a pair of scissors and a glue stick to complete this activity.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0BE45-A8D0-8BAF-42AB-87A5A11E6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5223102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4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9C11F-94B0-3D8A-1CBF-849B3BFCD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001" y="2848225"/>
            <a:ext cx="6032001" cy="4091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D4E042-1111-10CC-CDA4-0D099FD4D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6995" r="4519" b="7916"/>
          <a:stretch/>
        </p:blipFill>
        <p:spPr>
          <a:xfrm>
            <a:off x="2342518" y="2369262"/>
            <a:ext cx="12651387" cy="40910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BEE47-2DAD-3324-34E9-69744004B34D}"/>
              </a:ext>
            </a:extLst>
          </p:cNvPr>
          <p:cNvSpPr txBox="1"/>
          <p:nvPr/>
        </p:nvSpPr>
        <p:spPr>
          <a:xfrm>
            <a:off x="4809611" y="3175659"/>
            <a:ext cx="7129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Look at each of the pictures on page 7.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Can you identify which picture shows each part of the butterfly life cycle?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Which picture shows an egg, larva, pupa, and adult?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B63E1-E99A-F8E2-9F6E-73A535DE2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06" y="2976406"/>
            <a:ext cx="818705" cy="905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BE2BE-84B2-3429-F16F-A5AD2A813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54" y="3776352"/>
            <a:ext cx="1036410" cy="929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A2E8C5-DDC3-61A9-A959-6D8F47C85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57" y="4893730"/>
            <a:ext cx="1036410" cy="929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EFEE96-97AE-DFD1-C7BD-370306E6B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27" y="483744"/>
            <a:ext cx="2026920" cy="1539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0C3B9E-FB56-09A2-EFF1-A10429C8F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2" y="476124"/>
            <a:ext cx="2011680" cy="1485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66C220-966E-EC11-1C68-58AC40BF0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57" y="476124"/>
            <a:ext cx="1912620" cy="15468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3510F6-4D58-13AB-78B7-66C6721458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2" y="476124"/>
            <a:ext cx="1996440" cy="1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51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9C11F-94B0-3D8A-1CBF-849B3BFCD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001" y="2848225"/>
            <a:ext cx="6032001" cy="4091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D4E042-1111-10CC-CDA4-0D099FD4D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6995" r="4519" b="7916"/>
          <a:stretch/>
        </p:blipFill>
        <p:spPr>
          <a:xfrm>
            <a:off x="2364289" y="2695427"/>
            <a:ext cx="12651387" cy="3128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BEE47-2DAD-3324-34E9-69744004B34D}"/>
              </a:ext>
            </a:extLst>
          </p:cNvPr>
          <p:cNvSpPr txBox="1"/>
          <p:nvPr/>
        </p:nvSpPr>
        <p:spPr>
          <a:xfrm>
            <a:off x="4809611" y="3509004"/>
            <a:ext cx="7129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Cut out each picture on page 7.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Glue each picture under the matching stage of the butterfly life cycle on page 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B63E1-E99A-F8E2-9F6E-73A535DE2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06" y="3237663"/>
            <a:ext cx="818705" cy="905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EFEE96-97AE-DFD1-C7BD-370306E6B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27" y="483744"/>
            <a:ext cx="2026920" cy="1539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0C3B9E-FB56-09A2-EFF1-A10429C8F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2" y="476124"/>
            <a:ext cx="2011680" cy="1485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66C220-966E-EC11-1C68-58AC40BF0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57" y="476124"/>
            <a:ext cx="1912620" cy="15468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3510F6-4D58-13AB-78B7-66C6721458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2" y="476124"/>
            <a:ext cx="1996440" cy="15011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6448A3-E87C-DA2C-D677-808634553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05" y="4156457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32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D4E042-1111-10CC-CDA4-0D099FD4D2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6995" r="4519" b="7916"/>
          <a:stretch/>
        </p:blipFill>
        <p:spPr>
          <a:xfrm flipV="1">
            <a:off x="1754740" y="2209798"/>
            <a:ext cx="10437260" cy="4855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C9C11F-94B0-3D8A-1CBF-849B3BFCD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001" y="2848225"/>
            <a:ext cx="6032001" cy="4091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0996C-A110-7533-A933-6186D80357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82"/>
          <a:stretch/>
        </p:blipFill>
        <p:spPr>
          <a:xfrm>
            <a:off x="6973370" y="350889"/>
            <a:ext cx="4540658" cy="4223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723BD4-7E6F-723A-A575-B0699A745E5E}"/>
              </a:ext>
            </a:extLst>
          </p:cNvPr>
          <p:cNvSpPr txBox="1"/>
          <p:nvPr/>
        </p:nvSpPr>
        <p:spPr>
          <a:xfrm>
            <a:off x="3864365" y="2866356"/>
            <a:ext cx="6834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Look at the Butterfly </a:t>
            </a: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Life Cycle.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Can you see how </a:t>
            </a: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the stages of a </a:t>
            </a: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butterfly’s life form a circle?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Did you notice that two of the stages can have different names?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29C0B-A4C6-5CC9-0014-D1D6000EE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60" y="2762156"/>
            <a:ext cx="818705" cy="905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1D674A-8223-A366-69C5-4D4B5B625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00" y="3812992"/>
            <a:ext cx="1036410" cy="929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EFE447-79B0-2BD1-832B-B93274B4B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00" y="5242619"/>
            <a:ext cx="1036410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1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9D4C67-9584-8660-BBCA-3028C32B2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t="-1" r="7275" b="34164"/>
          <a:stretch/>
        </p:blipFill>
        <p:spPr>
          <a:xfrm>
            <a:off x="0" y="1977541"/>
            <a:ext cx="12192000" cy="4880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C9847-6BC4-44E1-DF1D-78474CA6A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6995" r="4519" b="7916"/>
          <a:stretch/>
        </p:blipFill>
        <p:spPr>
          <a:xfrm flipV="1">
            <a:off x="3758622" y="-298298"/>
            <a:ext cx="10092896" cy="5434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C9C11F-94B0-3D8A-1CBF-849B3BFCD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887" y="1563711"/>
            <a:ext cx="6032001" cy="40910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BEE47-2DAD-3324-34E9-69744004B34D}"/>
              </a:ext>
            </a:extLst>
          </p:cNvPr>
          <p:cNvSpPr txBox="1"/>
          <p:nvPr/>
        </p:nvSpPr>
        <p:spPr>
          <a:xfrm>
            <a:off x="5629445" y="102185"/>
            <a:ext cx="62142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Let’s take a closer look at each stage of the Butterfly Life Cycle.</a:t>
            </a:r>
          </a:p>
          <a:p>
            <a:pPr lvl="1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Observe pictures of the monarch butterfly in each stage of development. </a:t>
            </a:r>
          </a:p>
          <a:p>
            <a:pPr lvl="1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Draw a picture to represent each stage on pages 9, 10, 11 and 12. Get out a pencil and crayons to complete this activity.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0BE45-A8D0-8BAF-42AB-87A5A11E6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5223102"/>
            <a:ext cx="818705" cy="905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CBCC5-B51A-7065-4D6B-95479A965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00" y="1407828"/>
            <a:ext cx="818705" cy="905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B1FD9-5324-4B46-49AC-01F046CFC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00" y="2419184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7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BFAA6-23C9-3AE1-B2B2-EA8573431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1466" r="40558" b="45766"/>
          <a:stretch/>
        </p:blipFill>
        <p:spPr>
          <a:xfrm rot="922604">
            <a:off x="-599771" y="3692835"/>
            <a:ext cx="7483556" cy="3943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227FFE-ED55-8EC6-75E5-9FD9C30B2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031" y="2771222"/>
            <a:ext cx="6032001" cy="4091011"/>
          </a:xfrm>
          <a:prstGeom prst="rect">
            <a:avLst/>
          </a:prstGeom>
        </p:spPr>
      </p:pic>
      <p:pic>
        <p:nvPicPr>
          <p:cNvPr id="1026" name="Picture 2" descr="Monarch Butterfly Eggs: What They Look Like &amp; More - AZ Animals">
            <a:extLst>
              <a:ext uri="{FF2B5EF4-FFF2-40B4-BE49-F238E27FC236}">
                <a16:creationId xmlns:a16="http://schemas.microsoft.com/office/drawing/2014/main" id="{2AED3142-5A13-3701-E48B-AC1865D20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t="7704" r="24442" b="15608"/>
          <a:stretch/>
        </p:blipFill>
        <p:spPr bwMode="auto">
          <a:xfrm>
            <a:off x="4578130" y="938581"/>
            <a:ext cx="3756536" cy="318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arch Butterfly Eggs: A conversation with scientist Dr. Lincoln Brower,  with transcript and audio.">
            <a:extLst>
              <a:ext uri="{FF2B5EF4-FFF2-40B4-BE49-F238E27FC236}">
                <a16:creationId xmlns:a16="http://schemas.microsoft.com/office/drawing/2014/main" id="{AE1C7F8F-20C5-7050-5C01-59F8B1BA1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 r="23749" b="10521"/>
          <a:stretch/>
        </p:blipFill>
        <p:spPr bwMode="auto">
          <a:xfrm>
            <a:off x="8176825" y="363050"/>
            <a:ext cx="3134401" cy="43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AA2D9-2B9B-132E-161E-FF6494237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16" y="3498594"/>
            <a:ext cx="7363913" cy="3360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4479C-F84B-25B0-6D12-CF1A21232029}"/>
              </a:ext>
            </a:extLst>
          </p:cNvPr>
          <p:cNvSpPr txBox="1"/>
          <p:nvPr/>
        </p:nvSpPr>
        <p:spPr>
          <a:xfrm>
            <a:off x="5696536" y="4765467"/>
            <a:ext cx="4960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Stage 1 - EGG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Draw a picture of a monarch butterfly egg on page 9. </a:t>
            </a:r>
          </a:p>
          <a:p>
            <a:pPr lvl="1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3DDE6-72AB-2FD9-F7CC-6C5CACE371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24" y="5282369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3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BFAA6-23C9-3AE1-B2B2-EA8573431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1466" r="40558" b="45766"/>
          <a:stretch/>
        </p:blipFill>
        <p:spPr>
          <a:xfrm rot="922604">
            <a:off x="-599771" y="3692835"/>
            <a:ext cx="7483556" cy="3943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227FFE-ED55-8EC6-75E5-9FD9C30B2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031" y="2771222"/>
            <a:ext cx="6032001" cy="4091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AA2D9-2B9B-132E-161E-FF6494237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16" y="3498594"/>
            <a:ext cx="7363913" cy="3360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4479C-F84B-25B0-6D12-CF1A21232029}"/>
              </a:ext>
            </a:extLst>
          </p:cNvPr>
          <p:cNvSpPr txBox="1"/>
          <p:nvPr/>
        </p:nvSpPr>
        <p:spPr>
          <a:xfrm>
            <a:off x="5696536" y="4765467"/>
            <a:ext cx="4960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Stage 2 - LARVA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Draw a picture of a monarch caterpillar or larva on page 10. </a:t>
            </a:r>
          </a:p>
          <a:p>
            <a:pPr lvl="1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3DDE6-72AB-2FD9-F7CC-6C5CACE37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34" y="5282369"/>
            <a:ext cx="818705" cy="905188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A9FF1CD-7D5D-105A-F113-0C68F1AB2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b="17778"/>
          <a:stretch/>
        </p:blipFill>
        <p:spPr bwMode="auto">
          <a:xfrm flipH="1">
            <a:off x="6847841" y="1332916"/>
            <a:ext cx="4984931" cy="306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narch caterpillars head-butt each other to fight for scarce food">
            <a:extLst>
              <a:ext uri="{FF2B5EF4-FFF2-40B4-BE49-F238E27FC236}">
                <a16:creationId xmlns:a16="http://schemas.microsoft.com/office/drawing/2014/main" id="{00F0B2A6-C4ED-7276-168B-7F6CF05A4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r="13385"/>
          <a:stretch/>
        </p:blipFill>
        <p:spPr bwMode="auto">
          <a:xfrm>
            <a:off x="4017255" y="329749"/>
            <a:ext cx="3216951" cy="28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98C04-B7B7-9998-59A4-4800F7402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0"/>
          <a:stretch/>
        </p:blipFill>
        <p:spPr>
          <a:xfrm>
            <a:off x="258921" y="2739313"/>
            <a:ext cx="11811159" cy="4118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1805A2-F08A-1493-F97C-E9FD876DE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" y="195556"/>
            <a:ext cx="2167459" cy="2087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1DAC5F-1DB0-B790-03F2-C8DEBA11D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86" y="-1539457"/>
            <a:ext cx="11353205" cy="6451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E332E7-897D-3D1F-CEAA-20CE4072E2A2}"/>
              </a:ext>
            </a:extLst>
          </p:cNvPr>
          <p:cNvSpPr txBox="1"/>
          <p:nvPr/>
        </p:nvSpPr>
        <p:spPr>
          <a:xfrm>
            <a:off x="3983347" y="803058"/>
            <a:ext cx="8740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Bzz</a:t>
            </a:r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bzzz</a:t>
            </a:r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 . .  Let’s brainstorm!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do we already know about butterflies?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do we want to learn about butterflies? 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Write your questions on page 1 of your </a:t>
            </a: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science workbook.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6E0B9-8636-BFA9-3587-13E4B820E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48" y="1262781"/>
            <a:ext cx="929077" cy="833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149EA-576E-9393-E37C-042E1DB47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20" y="2081621"/>
            <a:ext cx="927557" cy="832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D4A5E-E963-B1EF-C23B-D42E68DBF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19" y="2929276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47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BFAA6-23C9-3AE1-B2B2-EA8573431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1466" r="40558" b="45766"/>
          <a:stretch/>
        </p:blipFill>
        <p:spPr>
          <a:xfrm rot="922604">
            <a:off x="-599771" y="3692835"/>
            <a:ext cx="7483556" cy="3943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227FFE-ED55-8EC6-75E5-9FD9C30B2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031" y="2771222"/>
            <a:ext cx="6032001" cy="4091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AA2D9-2B9B-132E-161E-FF6494237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16" y="3498594"/>
            <a:ext cx="7363913" cy="3360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4479C-F84B-25B0-6D12-CF1A21232029}"/>
              </a:ext>
            </a:extLst>
          </p:cNvPr>
          <p:cNvSpPr txBox="1"/>
          <p:nvPr/>
        </p:nvSpPr>
        <p:spPr>
          <a:xfrm>
            <a:off x="5696536" y="4765467"/>
            <a:ext cx="4960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Stage 3 - PUPA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Draw a picture of a monarch pupa or chrysalis on page 11.</a:t>
            </a:r>
          </a:p>
          <a:p>
            <a:pPr lvl="1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3DDE6-72AB-2FD9-F7CC-6C5CACE37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24" y="5282369"/>
            <a:ext cx="818705" cy="905188"/>
          </a:xfrm>
          <a:prstGeom prst="rect">
            <a:avLst/>
          </a:prstGeom>
        </p:spPr>
      </p:pic>
      <p:pic>
        <p:nvPicPr>
          <p:cNvPr id="3074" name="Picture 2" descr="The Life Cycle of a Monarch Butterfly - International Butterfly Breeders  Association">
            <a:extLst>
              <a:ext uri="{FF2B5EF4-FFF2-40B4-BE49-F238E27FC236}">
                <a16:creationId xmlns:a16="http://schemas.microsoft.com/office/drawing/2014/main" id="{377556F4-92F5-713B-2665-04DF0565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55" y="484099"/>
            <a:ext cx="3487633" cy="35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narch Chrysalis | InterestingInsects.com">
            <a:extLst>
              <a:ext uri="{FF2B5EF4-FFF2-40B4-BE49-F238E27FC236}">
                <a16:creationId xmlns:a16="http://schemas.microsoft.com/office/drawing/2014/main" id="{314AABA5-DC5F-2EA2-E077-F32FAE8A4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r="44743" b="20879"/>
          <a:stretch/>
        </p:blipFill>
        <p:spPr bwMode="auto">
          <a:xfrm>
            <a:off x="8829905" y="289714"/>
            <a:ext cx="2669941" cy="40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1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onarch | Butterfly Conservation">
            <a:extLst>
              <a:ext uri="{FF2B5EF4-FFF2-40B4-BE49-F238E27FC236}">
                <a16:creationId xmlns:a16="http://schemas.microsoft.com/office/drawing/2014/main" id="{C1E34968-EAB2-851C-EC71-661BD105C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9776" r="2191" b="3968"/>
          <a:stretch/>
        </p:blipFill>
        <p:spPr bwMode="auto">
          <a:xfrm>
            <a:off x="1828118" y="-218859"/>
            <a:ext cx="5627914" cy="32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BFAA6-23C9-3AE1-B2B2-EA85734315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1466" r="40558" b="45766"/>
          <a:stretch/>
        </p:blipFill>
        <p:spPr>
          <a:xfrm rot="922604">
            <a:off x="-599771" y="3692835"/>
            <a:ext cx="7483556" cy="3943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227FFE-ED55-8EC6-75E5-9FD9C30B2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031" y="2771222"/>
            <a:ext cx="6032001" cy="4091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AA2D9-2B9B-132E-161E-FF6494237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16" y="3498594"/>
            <a:ext cx="7363913" cy="3360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4479C-F84B-25B0-6D12-CF1A21232029}"/>
              </a:ext>
            </a:extLst>
          </p:cNvPr>
          <p:cNvSpPr txBox="1"/>
          <p:nvPr/>
        </p:nvSpPr>
        <p:spPr>
          <a:xfrm>
            <a:off x="5696536" y="4765467"/>
            <a:ext cx="4960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Stage 4 - ADULT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Draw a picture of an adult monarch butterfly on page 12.</a:t>
            </a:r>
          </a:p>
          <a:p>
            <a:pPr lvl="1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3DDE6-72AB-2FD9-F7CC-6C5CACE37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24" y="5282369"/>
            <a:ext cx="818705" cy="905188"/>
          </a:xfrm>
          <a:prstGeom prst="rect">
            <a:avLst/>
          </a:prstGeom>
        </p:spPr>
      </p:pic>
      <p:pic>
        <p:nvPicPr>
          <p:cNvPr id="4098" name="Picture 2" descr="Monarch | Butterfly Conservation">
            <a:extLst>
              <a:ext uri="{FF2B5EF4-FFF2-40B4-BE49-F238E27FC236}">
                <a16:creationId xmlns:a16="http://schemas.microsoft.com/office/drawing/2014/main" id="{DAB2B5A9-1FC4-F45F-8781-A90731A2C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t="2239" r="4523" b="6031"/>
          <a:stretch/>
        </p:blipFill>
        <p:spPr bwMode="auto">
          <a:xfrm>
            <a:off x="7272622" y="452592"/>
            <a:ext cx="4510273" cy="39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16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98C04-B7B7-9998-59A4-4800F7402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0"/>
          <a:stretch/>
        </p:blipFill>
        <p:spPr>
          <a:xfrm>
            <a:off x="258921" y="2739313"/>
            <a:ext cx="11811159" cy="4118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D4E6F-80AF-471F-17D0-4247F2CBD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" y="195556"/>
            <a:ext cx="2167459" cy="2087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7A36D-F554-C7F6-445F-6C6C6A590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-714281"/>
            <a:ext cx="9337819" cy="5305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C249E-41C4-697C-B1B4-24DC91D7190E}"/>
              </a:ext>
            </a:extLst>
          </p:cNvPr>
          <p:cNvSpPr txBox="1"/>
          <p:nvPr/>
        </p:nvSpPr>
        <p:spPr>
          <a:xfrm>
            <a:off x="4085824" y="1606440"/>
            <a:ext cx="632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Let’s talk about butterfly needs!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Open your science workbook to page 13. Grab a pencil to complete this activity.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26F3F-7A41-406D-D6CC-16D59C55A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4" y="2058567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29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98C04-B7B7-9998-59A4-4800F7402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0"/>
          <a:stretch/>
        </p:blipFill>
        <p:spPr>
          <a:xfrm>
            <a:off x="258921" y="2739313"/>
            <a:ext cx="11811159" cy="4118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D4E6F-80AF-471F-17D0-4247F2CBD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" y="195556"/>
            <a:ext cx="2167459" cy="2087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7A36D-F554-C7F6-445F-6C6C6A590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9686" r="6335" b="9017"/>
          <a:stretch/>
        </p:blipFill>
        <p:spPr>
          <a:xfrm>
            <a:off x="1915886" y="631371"/>
            <a:ext cx="10929257" cy="4118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C249E-41C4-697C-B1B4-24DC91D7190E}"/>
              </a:ext>
            </a:extLst>
          </p:cNvPr>
          <p:cNvSpPr txBox="1"/>
          <p:nvPr/>
        </p:nvSpPr>
        <p:spPr>
          <a:xfrm>
            <a:off x="4388448" y="1239282"/>
            <a:ext cx="7544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Let’s look back at what we already know about Pebbles and her monarch butterfly friends.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Look back at page 2 to see what you learned from reading the book Pebbles and the Biggest Number.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Check out pages 3 and 4 to remember how a butterfly eats, walks, sees, and flies.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26F3F-7A41-406D-D6CC-16D59C55A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6" y="2183120"/>
            <a:ext cx="818705" cy="905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568CA3-3ACA-8741-D3B4-B1020C941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85" y="3132108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5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98C04-B7B7-9998-59A4-4800F7402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0"/>
          <a:stretch/>
        </p:blipFill>
        <p:spPr>
          <a:xfrm>
            <a:off x="258921" y="2739313"/>
            <a:ext cx="11811159" cy="4118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D4E6F-80AF-471F-17D0-4247F2CBD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" y="195556"/>
            <a:ext cx="2167459" cy="2087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7A36D-F554-C7F6-445F-6C6C6A590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9686" r="6335" b="9017"/>
          <a:stretch/>
        </p:blipFill>
        <p:spPr>
          <a:xfrm>
            <a:off x="1915886" y="631371"/>
            <a:ext cx="10929257" cy="4118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C249E-41C4-697C-B1B4-24DC91D7190E}"/>
              </a:ext>
            </a:extLst>
          </p:cNvPr>
          <p:cNvSpPr txBox="1"/>
          <p:nvPr/>
        </p:nvSpPr>
        <p:spPr>
          <a:xfrm>
            <a:off x="4388448" y="1239282"/>
            <a:ext cx="7544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Let’s keep looking at all the information we’ve learned about monarch butterflies.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Look back at page 8 to see the butterfly life cycle.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Check out your drawings on pages 9, 10, 11, and 12 to remember how a monarch transforms from egg to larva to pupa and finally to adulthood.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26F3F-7A41-406D-D6CC-16D59C55A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6" y="2183120"/>
            <a:ext cx="818705" cy="905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568CA3-3ACA-8741-D3B4-B1020C941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85" y="2864505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33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D4E6F-80AF-471F-17D0-4247F2CBD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" y="195556"/>
            <a:ext cx="2167459" cy="2087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7A36D-F554-C7F6-445F-6C6C6A590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9686" r="6335" b="9017"/>
          <a:stretch/>
        </p:blipFill>
        <p:spPr>
          <a:xfrm>
            <a:off x="1915886" y="631372"/>
            <a:ext cx="10929257" cy="5870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C249E-41C4-697C-B1B4-24DC91D7190E}"/>
              </a:ext>
            </a:extLst>
          </p:cNvPr>
          <p:cNvSpPr txBox="1"/>
          <p:nvPr/>
        </p:nvSpPr>
        <p:spPr>
          <a:xfrm>
            <a:off x="4388448" y="1239282"/>
            <a:ext cx="75446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See if you can answer some of these questions about butterflies.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habitat would a monarch butterfly live in?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temperatures and weather would a butterfly like for living and flying?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food does a butterfly need to be healthy?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Where does a monarch butterfly lay her eggs so her future caterpillar babies can eat?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BBFB96-346F-6B9B-2232-13079E823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84" y="2125706"/>
            <a:ext cx="1036410" cy="929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61FDFB-B9CC-31D2-B000-B89CFBF0A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84" y="3012130"/>
            <a:ext cx="1036410" cy="929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DAA834-A7F6-2A66-2F39-6885B44BB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84" y="3941851"/>
            <a:ext cx="1036410" cy="929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7AA3BB-EA17-9A79-A884-4217C356E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84" y="4871572"/>
            <a:ext cx="1036410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46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98C04-B7B7-9998-59A4-4800F7402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0"/>
          <a:stretch/>
        </p:blipFill>
        <p:spPr>
          <a:xfrm>
            <a:off x="258921" y="2739313"/>
            <a:ext cx="11811159" cy="4118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D4E6F-80AF-471F-17D0-4247F2CBD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" y="195556"/>
            <a:ext cx="2167459" cy="2087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7A36D-F554-C7F6-445F-6C6C6A590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9686" r="6335" b="9017"/>
          <a:stretch/>
        </p:blipFill>
        <p:spPr>
          <a:xfrm>
            <a:off x="1915886" y="631371"/>
            <a:ext cx="10929257" cy="4118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C249E-41C4-697C-B1B4-24DC91D7190E}"/>
              </a:ext>
            </a:extLst>
          </p:cNvPr>
          <p:cNvSpPr txBox="1"/>
          <p:nvPr/>
        </p:nvSpPr>
        <p:spPr>
          <a:xfrm>
            <a:off x="4388448" y="1239282"/>
            <a:ext cx="7544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Turn to pages 13 and 14 in your science workbook.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List three things a monarch butterfly would need to be healthy on page 13.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Draw a picture showing the three things you listed on page 14.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26F3F-7A41-406D-D6CC-16D59C55A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43" y="1739669"/>
            <a:ext cx="818705" cy="905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A8F9B-7855-4BCC-C93E-696577C8E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85" y="2800174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4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98C04-B7B7-9998-59A4-4800F7402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0"/>
          <a:stretch/>
        </p:blipFill>
        <p:spPr>
          <a:xfrm>
            <a:off x="258921" y="2739313"/>
            <a:ext cx="11811159" cy="4118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D4E6F-80AF-471F-17D0-4247F2CBD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2621" y="0"/>
            <a:ext cx="2167459" cy="2087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7A36D-F554-C7F6-445F-6C6C6A590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9686" r="6335" b="9017"/>
          <a:stretch/>
        </p:blipFill>
        <p:spPr>
          <a:xfrm flipH="1">
            <a:off x="-685800" y="401873"/>
            <a:ext cx="10929257" cy="4118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C249E-41C4-697C-B1B4-24DC91D7190E}"/>
              </a:ext>
            </a:extLst>
          </p:cNvPr>
          <p:cNvSpPr txBox="1"/>
          <p:nvPr/>
        </p:nvSpPr>
        <p:spPr>
          <a:xfrm>
            <a:off x="1253368" y="846487"/>
            <a:ext cx="732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We’ve learned </a:t>
            </a:r>
            <a:r>
              <a:rPr lang="en-US" sz="2400" dirty="0" err="1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soooo</a:t>
            </a:r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 much information about monarch butterflies like Pebbles!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I wonder if we can tell the difference between monarch butterflies and other kinds of butterflies.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Do you know what colors and patterns a monarch butterfly like Pebbles has on </a:t>
            </a:r>
            <a:r>
              <a:rPr lang="en-US" sz="240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their wings?</a:t>
            </a:r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26F3F-7A41-406D-D6CC-16D59C55A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2" y="1778149"/>
            <a:ext cx="818705" cy="905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FE143-125D-F6D0-513C-A3E35DCEE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0" y="2866546"/>
            <a:ext cx="1036410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29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EACAA0-C94B-BE20-1E87-2952D7265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2621" y="0"/>
            <a:ext cx="2167459" cy="2087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47A227-28F8-60C1-024B-03E5C1FED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9686" r="6335" b="9017"/>
          <a:stretch/>
        </p:blipFill>
        <p:spPr>
          <a:xfrm flipH="1">
            <a:off x="4851650" y="543387"/>
            <a:ext cx="5050971" cy="1903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FBDA0-280C-14BA-A93E-8339237ECD15}"/>
              </a:ext>
            </a:extLst>
          </p:cNvPr>
          <p:cNvSpPr txBox="1"/>
          <p:nvPr/>
        </p:nvSpPr>
        <p:spPr>
          <a:xfrm>
            <a:off x="5993447" y="877184"/>
            <a:ext cx="3483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Can you spot the monarch butterfly, like my friend Pebbles?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092F6-EC15-9F44-01C1-DE985A327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90" y="1030254"/>
            <a:ext cx="1036410" cy="929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934910-CD55-973E-7C95-E17B88174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04" y="-105512"/>
            <a:ext cx="2823869" cy="3201252"/>
          </a:xfrm>
          <a:prstGeom prst="rect">
            <a:avLst/>
          </a:prstGeom>
        </p:spPr>
      </p:pic>
      <p:pic>
        <p:nvPicPr>
          <p:cNvPr id="5122" name="Picture 2" descr="Butterfly spotting | Walks | National Trust">
            <a:extLst>
              <a:ext uri="{FF2B5EF4-FFF2-40B4-BE49-F238E27FC236}">
                <a16:creationId xmlns:a16="http://schemas.microsoft.com/office/drawing/2014/main" id="{DC07E1FA-CBD8-3D97-5E1C-88B5720E6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2" t="7924" r="10804" b="9682"/>
          <a:stretch/>
        </p:blipFill>
        <p:spPr bwMode="auto">
          <a:xfrm>
            <a:off x="690691" y="3387900"/>
            <a:ext cx="3673082" cy="24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utterfly | Villains Wiki | Fandom">
            <a:extLst>
              <a:ext uri="{FF2B5EF4-FFF2-40B4-BE49-F238E27FC236}">
                <a16:creationId xmlns:a16="http://schemas.microsoft.com/office/drawing/2014/main" id="{0240FD53-39B8-E2E2-45E1-FB13ADEB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35" y="3387900"/>
            <a:ext cx="3673081" cy="24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butterflies of Cambridgeshire: past, present and future">
            <a:extLst>
              <a:ext uri="{FF2B5EF4-FFF2-40B4-BE49-F238E27FC236}">
                <a16:creationId xmlns:a16="http://schemas.microsoft.com/office/drawing/2014/main" id="{61BDAFD3-70AB-9D3D-81E3-04015C74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78" y="3388093"/>
            <a:ext cx="3051831" cy="24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66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Why Butterfly Wings are Even Cooler Than You Think! | Columbia Magazine">
            <a:extLst>
              <a:ext uri="{FF2B5EF4-FFF2-40B4-BE49-F238E27FC236}">
                <a16:creationId xmlns:a16="http://schemas.microsoft.com/office/drawing/2014/main" id="{DC49831C-0A07-AF85-0D33-88028B299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8" t="2839" r="19684" b="4842"/>
          <a:stretch/>
        </p:blipFill>
        <p:spPr bwMode="auto">
          <a:xfrm flipH="1">
            <a:off x="4354285" y="3121793"/>
            <a:ext cx="3523155" cy="30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EACAA0-C94B-BE20-1E87-2952D7265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2621" y="0"/>
            <a:ext cx="2167459" cy="2087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47A227-28F8-60C1-024B-03E5C1FEDD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9686" r="6335" b="9017"/>
          <a:stretch/>
        </p:blipFill>
        <p:spPr>
          <a:xfrm flipH="1">
            <a:off x="4851650" y="543387"/>
            <a:ext cx="5050971" cy="1903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FBDA0-280C-14BA-A93E-8339237ECD15}"/>
              </a:ext>
            </a:extLst>
          </p:cNvPr>
          <p:cNvSpPr txBox="1"/>
          <p:nvPr/>
        </p:nvSpPr>
        <p:spPr>
          <a:xfrm>
            <a:off x="5993447" y="877184"/>
            <a:ext cx="3483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How about now, can </a:t>
            </a: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you still spot the monarch butterfly?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092F6-EC15-9F44-01C1-DE985A327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90" y="1030254"/>
            <a:ext cx="1036410" cy="929721"/>
          </a:xfrm>
          <a:prstGeom prst="rect">
            <a:avLst/>
          </a:prstGeom>
        </p:spPr>
      </p:pic>
      <p:pic>
        <p:nvPicPr>
          <p:cNvPr id="6146" name="Picture 2" descr="What Do You Do for a Butterfly With Crinkled Wings? | Sciencing">
            <a:extLst>
              <a:ext uri="{FF2B5EF4-FFF2-40B4-BE49-F238E27FC236}">
                <a16:creationId xmlns:a16="http://schemas.microsoft.com/office/drawing/2014/main" id="{103A67FD-282D-5217-500F-22ABB9262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 t="5873" r="34056" b="31270"/>
          <a:stretch/>
        </p:blipFill>
        <p:spPr bwMode="auto">
          <a:xfrm>
            <a:off x="8080095" y="3121792"/>
            <a:ext cx="3483430" cy="30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orpho peleides wings closed (blue morpho butterfly) | Flickr">
            <a:extLst>
              <a:ext uri="{FF2B5EF4-FFF2-40B4-BE49-F238E27FC236}">
                <a16:creationId xmlns:a16="http://schemas.microsoft.com/office/drawing/2014/main" id="{31AFB57B-9848-2AED-410A-36885557F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3613" r="3348" b="19244"/>
          <a:stretch/>
        </p:blipFill>
        <p:spPr bwMode="auto">
          <a:xfrm flipH="1">
            <a:off x="733632" y="3121794"/>
            <a:ext cx="3378275" cy="30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33353-3EC1-4C1F-115B-E5A50A8B23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9" y="-169987"/>
            <a:ext cx="2548248" cy="33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9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31D5D6-E6F2-3217-BC5D-9A63DC1A4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11031" r="6642" b="139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67AC38-2BC4-63B4-1A4D-89BD5F595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6559" y="1241870"/>
            <a:ext cx="3543607" cy="2187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E8B178-7F27-43EB-5F98-72CCE5083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466382" y="788290"/>
            <a:ext cx="9437154" cy="3835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B6161-451A-988D-99BF-06D749C3F952}"/>
              </a:ext>
            </a:extLst>
          </p:cNvPr>
          <p:cNvSpPr txBox="1"/>
          <p:nvPr/>
        </p:nvSpPr>
        <p:spPr>
          <a:xfrm>
            <a:off x="2031818" y="1445381"/>
            <a:ext cx="385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Now let’s read the 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17A059-9027-EE69-5E66-910A14C73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8" y="1907046"/>
            <a:ext cx="7002047" cy="9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21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98C04-B7B7-9998-59A4-4800F7402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0"/>
          <a:stretch/>
        </p:blipFill>
        <p:spPr>
          <a:xfrm>
            <a:off x="258921" y="2739313"/>
            <a:ext cx="11811159" cy="4118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D4E6F-80AF-471F-17D0-4247F2CBD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" y="195556"/>
            <a:ext cx="2167459" cy="2087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7A36D-F554-C7F6-445F-6C6C6A590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9686" r="6335" b="9017"/>
          <a:stretch/>
        </p:blipFill>
        <p:spPr>
          <a:xfrm>
            <a:off x="1915886" y="631371"/>
            <a:ext cx="10929257" cy="4615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C249E-41C4-697C-B1B4-24DC91D7190E}"/>
              </a:ext>
            </a:extLst>
          </p:cNvPr>
          <p:cNvSpPr txBox="1"/>
          <p:nvPr/>
        </p:nvSpPr>
        <p:spPr>
          <a:xfrm>
            <a:off x="4388448" y="1239282"/>
            <a:ext cx="75446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Turn to pages 15 and 16 in your science workbook.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Now that you know what colors and patterns a monarch butterfly has, color Pebbles on page 15.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Get creative on page 16 and draw the butterfly of your choice! It can be a real butterfly we’ve seen or from your imagination. Give your butterfly the colors and patterns you want!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26F3F-7A41-406D-D6CC-16D59C55A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43" y="1739669"/>
            <a:ext cx="818705" cy="905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A8F9B-7855-4BCC-C93E-696577C8E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85" y="2924130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56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D893EF-D1DF-4A38-0B98-ADC21B8DE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349">
            <a:off x="8087146" y="2550230"/>
            <a:ext cx="3602699" cy="4084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463CA0-7337-E8C4-666D-CD3F51631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2" y="2125608"/>
            <a:ext cx="5430424" cy="3683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9232C5-7AAC-6933-3C0C-0CFAE8D6E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79" y="3939074"/>
            <a:ext cx="2753555" cy="2478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5053B2-3B82-EE3D-D871-CCC543358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0" y="4798875"/>
            <a:ext cx="4392873" cy="1810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DAE329-4FB0-66EF-8279-C712D9562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33" y="4883448"/>
            <a:ext cx="2413566" cy="172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0317B-922B-9BAE-49A8-25CBFF5EB7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53" y="874479"/>
            <a:ext cx="1374142" cy="1323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A990E-0E2A-9BDC-1C54-064A4A9BD8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" y="1262997"/>
            <a:ext cx="3038349" cy="1875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13DCBC-6A2D-FE98-5202-A957D181D81B}"/>
              </a:ext>
            </a:extLst>
          </p:cNvPr>
          <p:cNvSpPr txBox="1"/>
          <p:nvPr/>
        </p:nvSpPr>
        <p:spPr>
          <a:xfrm>
            <a:off x="5214422" y="723786"/>
            <a:ext cx="5854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echanical Pencil" panose="02000500000000000000" pitchFamily="2" charset="0"/>
              </a:rPr>
              <a:t>Thanks for learning about butterflies with Pebbles and her friends!</a:t>
            </a:r>
          </a:p>
        </p:txBody>
      </p:sp>
    </p:spTree>
    <p:extLst>
      <p:ext uri="{BB962C8B-B14F-4D97-AF65-F5344CB8AC3E}">
        <p14:creationId xmlns:p14="http://schemas.microsoft.com/office/powerpoint/2010/main" val="321270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88256-10C5-411C-06C0-C0DF97A7A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850" b="17379"/>
          <a:stretch/>
        </p:blipFill>
        <p:spPr>
          <a:xfrm flipH="1">
            <a:off x="-1" y="1518035"/>
            <a:ext cx="11756571" cy="5339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2F137-A2DD-5A98-6141-202A57EF1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2" y="3882875"/>
            <a:ext cx="2753555" cy="2478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1B5DF7-B1EC-2A87-1EA9-CE61DA9982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29356" r="6453" b="9666"/>
          <a:stretch/>
        </p:blipFill>
        <p:spPr>
          <a:xfrm flipV="1">
            <a:off x="3117668" y="592180"/>
            <a:ext cx="9013372" cy="4642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75EAC-BD6A-EC7B-8FAF-1EC7397BC474}"/>
              </a:ext>
            </a:extLst>
          </p:cNvPr>
          <p:cNvSpPr txBox="1"/>
          <p:nvPr/>
        </p:nvSpPr>
        <p:spPr>
          <a:xfrm>
            <a:off x="4923237" y="1105853"/>
            <a:ext cx="66678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Now that we’ve read the book “Pebbles and the Biggest Number”, let’s think about what we’ve learned.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is one thing you learned from reading the book that you didn’t know before?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Draw a picture that shows what you learned on page 2 of your science workbook.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EA37C-B2EB-DB07-4950-C1DE57098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58" y="2499279"/>
            <a:ext cx="1036410" cy="929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D1C8D-8667-CBA9-2981-8148F9B40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77" y="3640934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0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FE8A31-222E-0568-2052-FA3EDCA0F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-1" r="7421" b="64092"/>
          <a:stretch/>
        </p:blipFill>
        <p:spPr>
          <a:xfrm>
            <a:off x="0" y="4082142"/>
            <a:ext cx="12204577" cy="2775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A4D56-22F0-C48A-9173-1053968BD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3808" r="4614" b="11775"/>
          <a:stretch/>
        </p:blipFill>
        <p:spPr>
          <a:xfrm flipV="1">
            <a:off x="184976" y="168498"/>
            <a:ext cx="8908868" cy="5007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DC6D-2FD4-A226-D827-9C7BA2F245AD}"/>
              </a:ext>
            </a:extLst>
          </p:cNvPr>
          <p:cNvSpPr txBox="1"/>
          <p:nvPr/>
        </p:nvSpPr>
        <p:spPr>
          <a:xfrm>
            <a:off x="803281" y="191294"/>
            <a:ext cx="6912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Let’s watch a video to learn more about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monarch butterflies!</a:t>
            </a:r>
          </a:p>
          <a:p>
            <a:pPr lvl="1"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During the movie see if you can find the answers to these questions.</a:t>
            </a:r>
          </a:p>
          <a:p>
            <a:pPr lvl="1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  What are the parts of a butterfly’s body?  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  What does each part do?</a:t>
            </a:r>
          </a:p>
          <a:p>
            <a:pPr lvl="1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   Where do monarch butterflies travel 	to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   and from?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58401D-DE7B-8B2E-8738-05CAA7876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0" y="1500188"/>
            <a:ext cx="818705" cy="905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930B0D-132E-74BD-B62B-CA29823C2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8" y="2712931"/>
            <a:ext cx="927557" cy="832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DEF6FC-350B-13D2-22DF-44E72B9F6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6" y="3714270"/>
            <a:ext cx="927557" cy="832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73132-E525-2317-FC07-FF643ABFC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126" flipH="1">
            <a:off x="7734010" y="4673819"/>
            <a:ext cx="4978189" cy="20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5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y Animal Friends - a Butterfly (Monarch Butterfly) | Wizz | TV Shows for Kids">
            <a:hlinkClick r:id="" action="ppaction://media"/>
            <a:extLst>
              <a:ext uri="{FF2B5EF4-FFF2-40B4-BE49-F238E27FC236}">
                <a16:creationId xmlns:a16="http://schemas.microsoft.com/office/drawing/2014/main" id="{4B5876C4-E02B-AAA9-4AA1-7BDCB741BC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8160" y="277520"/>
            <a:ext cx="11155680" cy="63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FE8A31-222E-0568-2052-FA3EDCA0F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-1" r="7421" b="64092"/>
          <a:stretch/>
        </p:blipFill>
        <p:spPr>
          <a:xfrm flipH="1">
            <a:off x="0" y="4082142"/>
            <a:ext cx="12204577" cy="2775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A4D56-22F0-C48A-9173-1053968BD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3808" r="4614" b="11775"/>
          <a:stretch/>
        </p:blipFill>
        <p:spPr>
          <a:xfrm flipH="1" flipV="1">
            <a:off x="3876301" y="2619243"/>
            <a:ext cx="8554591" cy="2677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DC6D-2FD4-A226-D827-9C7BA2F245AD}"/>
              </a:ext>
            </a:extLst>
          </p:cNvPr>
          <p:cNvSpPr txBox="1"/>
          <p:nvPr/>
        </p:nvSpPr>
        <p:spPr>
          <a:xfrm>
            <a:off x="5255635" y="2639538"/>
            <a:ext cx="6948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Let’s talk about the parts of a butterfly!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         Open your science workbook to pages 3 		and 4. Get out your crayons to complete the activity.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773132-E525-2317-FC07-FF643ABF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874">
            <a:off x="-393379" y="4571770"/>
            <a:ext cx="4978189" cy="20517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3AF6BF-A464-D7ED-7634-5B2115D02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93" y="3472794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5C0ACD9-D4A9-F2B4-E318-49C3155CD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30775" r="7631" b="7270"/>
          <a:stretch/>
        </p:blipFill>
        <p:spPr>
          <a:xfrm flipV="1">
            <a:off x="4300846" y="834606"/>
            <a:ext cx="10394868" cy="4450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FE8A31-222E-0568-2052-FA3EDCA0F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-1" r="7421" b="64092"/>
          <a:stretch/>
        </p:blipFill>
        <p:spPr>
          <a:xfrm flipH="1">
            <a:off x="0" y="4082142"/>
            <a:ext cx="12204577" cy="2775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73132-E525-2317-FC07-FF643ABF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874">
            <a:off x="-393379" y="4571770"/>
            <a:ext cx="4978189" cy="2051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2E9B35-6711-71FA-C41F-2FF8453941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3071"/>
          <a:stretch/>
        </p:blipFill>
        <p:spPr>
          <a:xfrm>
            <a:off x="375457" y="313509"/>
            <a:ext cx="3642360" cy="4110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EDF5C-5DB1-956E-17F6-350577E31342}"/>
              </a:ext>
            </a:extLst>
          </p:cNvPr>
          <p:cNvSpPr txBox="1"/>
          <p:nvPr/>
        </p:nvSpPr>
        <p:spPr>
          <a:xfrm>
            <a:off x="6531428" y="1342451"/>
            <a:ext cx="5181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What part of the butterfly’s body helps them fly?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Do we have a body part that helps us fly?</a:t>
            </a:r>
          </a:p>
          <a:p>
            <a:endParaRPr lang="en-US" sz="2400" dirty="0">
              <a:solidFill>
                <a:schemeClr val="bg1"/>
              </a:solidFill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LElementary2" panose="02000603000000000000" pitchFamily="2" charset="0"/>
                <a:ea typeface="LLElementary2" panose="02000603000000000000" pitchFamily="2" charset="0"/>
              </a:rPr>
              <a:t>Color the body part that helps butterflies fly BLUE.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7AC3D8-900C-251B-726D-C95EA6C5C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95" y="1572441"/>
            <a:ext cx="1036410" cy="929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D8F877-5AB2-B271-7746-2DBFBBE2F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7" y="2646452"/>
            <a:ext cx="1036410" cy="9297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541819-74EB-3BD5-6011-152AC1F19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53" y="3720463"/>
            <a:ext cx="818705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4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2659</TotalTime>
  <Words>1253</Words>
  <Application>Microsoft Office PowerPoint</Application>
  <PresentationFormat>Widescreen</PresentationFormat>
  <Paragraphs>205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LLElementary2</vt:lpstr>
      <vt:lpstr>Mechanical Pencil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Stewart</dc:creator>
  <cp:lastModifiedBy>Jessica Stewart</cp:lastModifiedBy>
  <cp:revision>28</cp:revision>
  <dcterms:created xsi:type="dcterms:W3CDTF">2023-08-08T15:17:32Z</dcterms:created>
  <dcterms:modified xsi:type="dcterms:W3CDTF">2023-08-20T19:07:18Z</dcterms:modified>
</cp:coreProperties>
</file>